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753" r:id="rId3"/>
    <p:sldMasterId id="2147483709" r:id="rId4"/>
    <p:sldMasterId id="2147483803" r:id="rId5"/>
    <p:sldMasterId id="2147483738" r:id="rId6"/>
    <p:sldMasterId id="2147483809" r:id="rId7"/>
    <p:sldMasterId id="2147483787" r:id="rId8"/>
    <p:sldMasterId id="2147483794" r:id="rId9"/>
  </p:sldMasterIdLst>
  <p:notesMasterIdLst>
    <p:notesMasterId r:id="rId26"/>
  </p:notesMasterIdLst>
  <p:handoutMasterIdLst>
    <p:handoutMasterId r:id="rId27"/>
  </p:handoutMasterIdLst>
  <p:sldIdLst>
    <p:sldId id="797" r:id="rId10"/>
    <p:sldId id="785" r:id="rId11"/>
    <p:sldId id="783" r:id="rId12"/>
    <p:sldId id="786" r:id="rId13"/>
    <p:sldId id="787" r:id="rId14"/>
    <p:sldId id="793" r:id="rId15"/>
    <p:sldId id="789" r:id="rId16"/>
    <p:sldId id="798" r:id="rId17"/>
    <p:sldId id="788" r:id="rId18"/>
    <p:sldId id="790" r:id="rId19"/>
    <p:sldId id="791" r:id="rId20"/>
    <p:sldId id="792" r:id="rId21"/>
    <p:sldId id="794" r:id="rId22"/>
    <p:sldId id="796" r:id="rId23"/>
    <p:sldId id="799" r:id="rId24"/>
    <p:sldId id="7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1C6FB0C8-76B1-4F2E-887E-DD6AD018E3CC}">
          <p14:sldIdLst>
            <p14:sldId id="797"/>
            <p14:sldId id="785"/>
            <p14:sldId id="783"/>
            <p14:sldId id="786"/>
            <p14:sldId id="787"/>
            <p14:sldId id="793"/>
            <p14:sldId id="789"/>
            <p14:sldId id="798"/>
            <p14:sldId id="788"/>
            <p14:sldId id="790"/>
            <p14:sldId id="791"/>
            <p14:sldId id="792"/>
            <p14:sldId id="794"/>
            <p14:sldId id="796"/>
            <p14:sldId id="799"/>
            <p14:sldId id="7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2791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4027">
          <p15:clr>
            <a:srgbClr val="A4A3A4"/>
          </p15:clr>
        </p15:guide>
        <p15:guide id="6" pos="5473">
          <p15:clr>
            <a:srgbClr val="A4A3A4"/>
          </p15:clr>
        </p15:guide>
        <p15:guide id="7" pos="287">
          <p15:clr>
            <a:srgbClr val="A4A3A4"/>
          </p15:clr>
        </p15:guide>
        <p15:guide id="8" pos="3740">
          <p15:clr>
            <a:srgbClr val="A4A3A4"/>
          </p15:clr>
        </p15:guide>
        <p15:guide id="9" pos="2090">
          <p15:clr>
            <a:srgbClr val="A4A3A4"/>
          </p15:clr>
        </p15:guide>
        <p15:guide id="10" pos="657" userDrawn="1">
          <p15:clr>
            <a:srgbClr val="A4A3A4"/>
          </p15:clr>
        </p15:guide>
        <p15:guide id="11" pos="1322">
          <p15:clr>
            <a:srgbClr val="A4A3A4"/>
          </p15:clr>
        </p15:guide>
        <p15:guide id="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na" initials="s" lastIdx="1" clrIdx="0">
    <p:extLst>
      <p:ext uri="{19B8F6BF-5375-455C-9EA6-DF929625EA0E}">
        <p15:presenceInfo xmlns:p15="http://schemas.microsoft.com/office/powerpoint/2012/main" userId="s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DFD"/>
    <a:srgbClr val="55AACF"/>
    <a:srgbClr val="0A4C89"/>
    <a:srgbClr val="6DC5DC"/>
    <a:srgbClr val="237CAC"/>
    <a:srgbClr val="1B84C0"/>
    <a:srgbClr val="F5F3EE"/>
    <a:srgbClr val="289D93"/>
    <a:srgbClr val="000000"/>
    <a:srgbClr val="C4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95" autoAdjust="0"/>
  </p:normalViewPr>
  <p:slideViewPr>
    <p:cSldViewPr snapToGrid="0">
      <p:cViewPr varScale="1">
        <p:scale>
          <a:sx n="62" d="100"/>
          <a:sy n="62" d="100"/>
        </p:scale>
        <p:origin x="1308" y="56"/>
      </p:cViewPr>
      <p:guideLst>
        <p:guide orient="horz" pos="4319"/>
        <p:guide orient="horz" pos="2791"/>
        <p:guide orient="horz" pos="288"/>
        <p:guide orient="horz"/>
        <p:guide orient="horz" pos="4027"/>
        <p:guide pos="5473"/>
        <p:guide pos="287"/>
        <p:guide pos="3740"/>
        <p:guide pos="2090"/>
        <p:guide pos="657"/>
        <p:guide pos="13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6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60D72-BF57-49D6-A3C3-017147D35C4B}" type="datetimeFigureOut">
              <a:rPr lang="sv-SE" smtClean="0"/>
              <a:t>2021-03-18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1EF75-C032-461B-B075-53724746C9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486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6D77-7A3F-4FA9-AC92-709AED4FB5F6}" type="datetimeFigureOut">
              <a:rPr lang="sv-SE" smtClean="0"/>
              <a:pPr/>
              <a:t>2021-03-18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D709F-E256-4A36-B43A-C2969BEDD10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9639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Sida4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69667" y="516779"/>
            <a:ext cx="8984299" cy="97083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j-lt"/>
                <a:cs typeface="Helvetica Neue" panose="02000503000000020004" pitchFamily="5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6" name="Bildobjekt 5" descr="StockholmsStad_logot#21B0A8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421760" y="109870"/>
            <a:ext cx="1632207" cy="58978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19" y="5799014"/>
            <a:ext cx="1582488" cy="1117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or_blå">
    <p:bg>
      <p:bgPr>
        <a:solidFill>
          <a:srgbClr val="0A4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idx="1"/>
          </p:nvPr>
        </p:nvSpPr>
        <p:spPr>
          <a:xfrm>
            <a:off x="457200" y="1440000"/>
            <a:ext cx="8231188" cy="41321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905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gradFill>
          <a:gsLst>
            <a:gs pos="100000">
              <a:srgbClr val="0A4C89">
                <a:lumMod val="100000"/>
              </a:srgbClr>
            </a:gs>
            <a:gs pos="46000">
              <a:srgbClr val="237CAC"/>
            </a:gs>
            <a:gs pos="11000">
              <a:srgbClr val="55AACF"/>
            </a:gs>
            <a:gs pos="0">
              <a:srgbClr val="6DC5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text 4"/>
          <p:cNvSpPr>
            <a:spLocks noGrp="1"/>
          </p:cNvSpPr>
          <p:nvPr>
            <p:ph idx="1"/>
          </p:nvPr>
        </p:nvSpPr>
        <p:spPr>
          <a:xfrm>
            <a:off x="457200" y="1440000"/>
            <a:ext cx="8231188" cy="41321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1942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8786" y="1440000"/>
            <a:ext cx="8229601" cy="3960000"/>
          </a:xfrm>
          <a:prstGeom prst="rect">
            <a:avLst/>
          </a:prstGeom>
        </p:spPr>
        <p:txBody>
          <a:bodyPr tIns="0"/>
          <a:lstStyle>
            <a:lvl1pPr marL="0" indent="0">
              <a:spcAft>
                <a:spcPts val="480"/>
              </a:spcAft>
              <a:buFont typeface="Arial" pitchFamily="34" charset="0"/>
              <a:buNone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803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785850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3469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83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40000"/>
            <a:ext cx="5263116" cy="3960000"/>
          </a:xfrm>
          <a:prstGeom prst="rect">
            <a:avLst/>
          </a:prstGeom>
        </p:spPr>
        <p:txBody>
          <a:bodyPr/>
          <a:lstStyle>
            <a:lvl1pPr marL="0" indent="0" algn="l"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3236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9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8786" y="1440000"/>
            <a:ext cx="8229601" cy="3960000"/>
          </a:xfrm>
          <a:prstGeom prst="rect">
            <a:avLst/>
          </a:prstGeom>
        </p:spPr>
        <p:txBody>
          <a:bodyPr tIns="0"/>
          <a:lstStyle>
            <a:lvl1pPr marL="0" indent="0">
              <a:spcAft>
                <a:spcPts val="480"/>
              </a:spcAft>
              <a:buFont typeface="Arial" pitchFamily="34" charset="0"/>
              <a:buNone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785850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tockholmsStad_logot#21B0A8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21760" y="109870"/>
            <a:ext cx="1632207" cy="58978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19" y="5799014"/>
            <a:ext cx="1582488" cy="1117067"/>
          </a:xfrm>
          <a:prstGeom prst="rect">
            <a:avLst/>
          </a:prstGeom>
        </p:spPr>
      </p:pic>
      <p:sp>
        <p:nvSpPr>
          <p:cNvPr id="7" name="Rubrik 7"/>
          <p:cNvSpPr>
            <a:spLocks noGrp="1"/>
          </p:cNvSpPr>
          <p:nvPr>
            <p:ph type="title"/>
          </p:nvPr>
        </p:nvSpPr>
        <p:spPr>
          <a:xfrm>
            <a:off x="69667" y="516779"/>
            <a:ext cx="8984299" cy="97083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j-lt"/>
                <a:cs typeface="Helvetica Neue" panose="02000503000000020004" pitchFamily="5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14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40000"/>
            <a:ext cx="5263116" cy="3960000"/>
          </a:xfrm>
          <a:prstGeom prst="rect">
            <a:avLst/>
          </a:prstGeom>
        </p:spPr>
        <p:txBody>
          <a:bodyPr/>
          <a:lstStyle>
            <a:lvl1pPr marL="0" indent="0" algn="l"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5875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48279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0" y="527891"/>
            <a:ext cx="745783" cy="272302"/>
          </a:xfrm>
          <a:prstGeom prst="rect">
            <a:avLst/>
          </a:prstGeom>
        </p:spPr>
      </p:pic>
      <p:sp>
        <p:nvSpPr>
          <p:cNvPr id="14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528125" y="334128"/>
            <a:ext cx="952500" cy="390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801045" y="330281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2</a:t>
            </a:r>
          </a:p>
        </p:txBody>
      </p:sp>
      <p:sp>
        <p:nvSpPr>
          <p:cNvPr id="17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3102540" y="339008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3</a:t>
            </a:r>
          </a:p>
        </p:txBody>
      </p:sp>
      <p:sp>
        <p:nvSpPr>
          <p:cNvPr id="18" name="Platshållare för tex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04035" y="339007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4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457201" y="1897063"/>
            <a:ext cx="8231188" cy="38338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/>
          <a:lstStyle/>
          <a:p>
            <a:fld id="{EB6BA19D-5CAB-4BB7-B9D1-210A3DDB9F8B}" type="datetime1">
              <a:rPr lang="sv-SE" smtClean="0"/>
              <a:t>2021-03-18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66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/>
          <a:lstStyle/>
          <a:p>
            <a:fld id="{EB6BA19D-5CAB-4BB7-B9D1-210A3DDB9F8B}" type="datetime1">
              <a:rPr lang="sv-SE" smtClean="0"/>
              <a:t>2021-03-18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32" y="532770"/>
            <a:ext cx="745783" cy="272302"/>
          </a:xfrm>
          <a:prstGeom prst="rect">
            <a:avLst/>
          </a:prstGeom>
        </p:spPr>
      </p:pic>
      <p:sp>
        <p:nvSpPr>
          <p:cNvPr id="13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528125" y="334128"/>
            <a:ext cx="952500" cy="390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14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801045" y="330281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Del 2</a:t>
            </a:r>
          </a:p>
        </p:txBody>
      </p:sp>
      <p:sp>
        <p:nvSpPr>
          <p:cNvPr id="15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3102540" y="339008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3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04035" y="339007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4</a:t>
            </a:r>
          </a:p>
        </p:txBody>
      </p:sp>
      <p:sp>
        <p:nvSpPr>
          <p:cNvPr id="1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457201" y="1897063"/>
            <a:ext cx="8231188" cy="38338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72261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/>
          <a:lstStyle/>
          <a:p>
            <a:fld id="{EB6BA19D-5CAB-4BB7-B9D1-210A3DDB9F8B}" type="datetime1">
              <a:rPr lang="sv-SE" smtClean="0"/>
              <a:t>2021-03-18</a:t>
            </a:fld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75" y="524044"/>
            <a:ext cx="745783" cy="272302"/>
          </a:xfrm>
          <a:prstGeom prst="rect">
            <a:avLst/>
          </a:prstGeom>
        </p:spPr>
      </p:pic>
      <p:sp>
        <p:nvSpPr>
          <p:cNvPr id="13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528125" y="334128"/>
            <a:ext cx="952500" cy="390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14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801045" y="330281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2</a:t>
            </a:r>
          </a:p>
        </p:txBody>
      </p:sp>
      <p:sp>
        <p:nvSpPr>
          <p:cNvPr id="15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3102540" y="339008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Del 3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04035" y="339007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4</a:t>
            </a:r>
          </a:p>
        </p:txBody>
      </p:sp>
      <p:sp>
        <p:nvSpPr>
          <p:cNvPr id="1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457201" y="1897063"/>
            <a:ext cx="8231188" cy="38338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0920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/>
          <a:lstStyle/>
          <a:p>
            <a:fld id="{EB6BA19D-5CAB-4BB7-B9D1-210A3DDB9F8B}" type="datetime1">
              <a:rPr lang="sv-SE" smtClean="0"/>
              <a:t>2021-03-18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73" y="532770"/>
            <a:ext cx="745783" cy="272302"/>
          </a:xfrm>
          <a:prstGeom prst="rect">
            <a:avLst/>
          </a:prstGeom>
        </p:spPr>
      </p:pic>
      <p:sp>
        <p:nvSpPr>
          <p:cNvPr id="13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528125" y="334128"/>
            <a:ext cx="952500" cy="390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14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801045" y="330281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2</a:t>
            </a:r>
          </a:p>
        </p:txBody>
      </p:sp>
      <p:sp>
        <p:nvSpPr>
          <p:cNvPr id="15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3102540" y="339008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sv-SE" dirty="0"/>
              <a:t>Del 3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04035" y="339007"/>
            <a:ext cx="981075" cy="387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Del 4</a:t>
            </a:r>
          </a:p>
        </p:txBody>
      </p:sp>
      <p:sp>
        <p:nvSpPr>
          <p:cNvPr id="1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457201" y="1897063"/>
            <a:ext cx="8231188" cy="38338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95902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7C5-1799-4E77-8A8A-B761530F4B35}" type="datetime1">
              <a:rPr lang="sv-SE" smtClean="0"/>
              <a:t>2021-03-18</a:t>
            </a:fld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5981"/>
            <a:ext cx="952500" cy="390525"/>
          </a:xfrm>
        </p:spPr>
        <p:txBody>
          <a:bodyPr>
            <a:normAutofit/>
          </a:bodyPr>
          <a:lstStyle>
            <a:lvl1pPr>
              <a:defRPr sz="1400" baseline="0">
                <a:latin typeface="+mj-lt"/>
              </a:defRPr>
            </a:lvl1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845984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2</a:t>
            </a:r>
          </a:p>
        </p:txBody>
      </p:sp>
      <p:sp>
        <p:nvSpPr>
          <p:cNvPr id="17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63343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3</a:t>
            </a:r>
          </a:p>
        </p:txBody>
      </p:sp>
      <p:sp>
        <p:nvSpPr>
          <p:cNvPr id="18" name="Platshållare för tex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680702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4</a:t>
            </a:r>
          </a:p>
        </p:txBody>
      </p:sp>
      <p:sp>
        <p:nvSpPr>
          <p:cNvPr id="5" name="Ellips 4"/>
          <p:cNvSpPr/>
          <p:nvPr userDrawn="1"/>
        </p:nvSpPr>
        <p:spPr>
          <a:xfrm>
            <a:off x="260131" y="221209"/>
            <a:ext cx="134454" cy="133515"/>
          </a:xfrm>
          <a:prstGeom prst="ellipse">
            <a:avLst/>
          </a:prstGeom>
          <a:solidFill>
            <a:srgbClr val="145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13568F"/>
              </a:solidFill>
            </a:endParaRPr>
          </a:p>
        </p:txBody>
      </p:sp>
      <p:sp>
        <p:nvSpPr>
          <p:cNvPr id="22" name="Platshållare för rubrik 3"/>
          <p:cNvSpPr>
            <a:spLocks noGrp="1"/>
          </p:cNvSpPr>
          <p:nvPr>
            <p:ph type="title"/>
          </p:nvPr>
        </p:nvSpPr>
        <p:spPr>
          <a:xfrm>
            <a:off x="441047" y="772559"/>
            <a:ext cx="8231188" cy="677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3" name="Platshållare för text 4"/>
          <p:cNvSpPr>
            <a:spLocks noGrp="1"/>
          </p:cNvSpPr>
          <p:nvPr>
            <p:ph idx="1"/>
          </p:nvPr>
        </p:nvSpPr>
        <p:spPr>
          <a:xfrm>
            <a:off x="441047" y="1450428"/>
            <a:ext cx="8231188" cy="41260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1499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A4B6-11D1-4D60-A416-CD718A2454A6}" type="datetime1">
              <a:rPr lang="sv-SE" smtClean="0"/>
              <a:t>2021-03-18</a:t>
            </a:fld>
            <a:endParaRPr lang="sv-SE" dirty="0"/>
          </a:p>
        </p:txBody>
      </p:sp>
      <p:sp>
        <p:nvSpPr>
          <p:cNvPr id="19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5981"/>
            <a:ext cx="952500" cy="390525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20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845984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2</a:t>
            </a:r>
          </a:p>
        </p:txBody>
      </p:sp>
      <p:sp>
        <p:nvSpPr>
          <p:cNvPr id="21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63343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3</a:t>
            </a:r>
          </a:p>
        </p:txBody>
      </p:sp>
      <p:sp>
        <p:nvSpPr>
          <p:cNvPr id="22" name="Platshållare för tex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680702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4</a:t>
            </a:r>
          </a:p>
        </p:txBody>
      </p:sp>
      <p:sp>
        <p:nvSpPr>
          <p:cNvPr id="25" name="Ellips 24"/>
          <p:cNvSpPr/>
          <p:nvPr userDrawn="1"/>
        </p:nvSpPr>
        <p:spPr>
          <a:xfrm>
            <a:off x="1648469" y="221208"/>
            <a:ext cx="134454" cy="133515"/>
          </a:xfrm>
          <a:prstGeom prst="ellipse">
            <a:avLst/>
          </a:prstGeom>
          <a:solidFill>
            <a:srgbClr val="136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13568F"/>
              </a:solidFill>
            </a:endParaRPr>
          </a:p>
        </p:txBody>
      </p:sp>
      <p:sp>
        <p:nvSpPr>
          <p:cNvPr id="27" name="Platshållare för rubrik 3"/>
          <p:cNvSpPr>
            <a:spLocks noGrp="1"/>
          </p:cNvSpPr>
          <p:nvPr>
            <p:ph type="title"/>
          </p:nvPr>
        </p:nvSpPr>
        <p:spPr>
          <a:xfrm>
            <a:off x="441047" y="772559"/>
            <a:ext cx="8231188" cy="677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8" name="Platshållare för text 4"/>
          <p:cNvSpPr>
            <a:spLocks noGrp="1"/>
          </p:cNvSpPr>
          <p:nvPr>
            <p:ph idx="1"/>
          </p:nvPr>
        </p:nvSpPr>
        <p:spPr>
          <a:xfrm>
            <a:off x="441047" y="1450428"/>
            <a:ext cx="8231188" cy="41260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16874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8B54-5D57-4F94-B138-62265D8E471C}" type="datetime1">
              <a:rPr lang="sv-SE" smtClean="0"/>
              <a:t>2021-03-18</a:t>
            </a:fld>
            <a:endParaRPr lang="sv-SE" dirty="0"/>
          </a:p>
        </p:txBody>
      </p:sp>
      <p:sp>
        <p:nvSpPr>
          <p:cNvPr id="11" name="Platshållare för text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5981"/>
            <a:ext cx="952500" cy="390525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13" name="Platshållare för text 15"/>
          <p:cNvSpPr>
            <a:spLocks noGrp="1"/>
          </p:cNvSpPr>
          <p:nvPr>
            <p:ph type="body" sz="quarter" idx="17" hasCustomPrompt="1"/>
          </p:nvPr>
        </p:nvSpPr>
        <p:spPr>
          <a:xfrm>
            <a:off x="1845984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2</a:t>
            </a:r>
          </a:p>
        </p:txBody>
      </p:sp>
      <p:sp>
        <p:nvSpPr>
          <p:cNvPr id="14" name="Platshållare för text 15"/>
          <p:cNvSpPr>
            <a:spLocks noGrp="1"/>
          </p:cNvSpPr>
          <p:nvPr>
            <p:ph type="body" sz="quarter" idx="18" hasCustomPrompt="1"/>
          </p:nvPr>
        </p:nvSpPr>
        <p:spPr>
          <a:xfrm>
            <a:off x="3263343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3</a:t>
            </a:r>
          </a:p>
        </p:txBody>
      </p:sp>
      <p:sp>
        <p:nvSpPr>
          <p:cNvPr id="15" name="Platshållare för text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702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4</a:t>
            </a:r>
          </a:p>
        </p:txBody>
      </p:sp>
      <p:sp>
        <p:nvSpPr>
          <p:cNvPr id="18" name="Ellips 17"/>
          <p:cNvSpPr/>
          <p:nvPr userDrawn="1"/>
        </p:nvSpPr>
        <p:spPr>
          <a:xfrm>
            <a:off x="3069993" y="221207"/>
            <a:ext cx="134454" cy="133515"/>
          </a:xfrm>
          <a:prstGeom prst="ellipse">
            <a:avLst/>
          </a:prstGeom>
          <a:solidFill>
            <a:srgbClr val="3F9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13568F"/>
              </a:solidFill>
            </a:endParaRPr>
          </a:p>
        </p:txBody>
      </p:sp>
      <p:sp>
        <p:nvSpPr>
          <p:cNvPr id="19" name="Platshållare för rubrik 3"/>
          <p:cNvSpPr>
            <a:spLocks noGrp="1"/>
          </p:cNvSpPr>
          <p:nvPr>
            <p:ph type="title"/>
          </p:nvPr>
        </p:nvSpPr>
        <p:spPr>
          <a:xfrm>
            <a:off x="441047" y="772559"/>
            <a:ext cx="8231188" cy="677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0" name="Platshållare för text 4"/>
          <p:cNvSpPr>
            <a:spLocks noGrp="1"/>
          </p:cNvSpPr>
          <p:nvPr>
            <p:ph idx="1"/>
          </p:nvPr>
        </p:nvSpPr>
        <p:spPr>
          <a:xfrm>
            <a:off x="441047" y="1450428"/>
            <a:ext cx="8231188" cy="41260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6505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_6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StockholmsStad_logot#21B0A5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33190" y="80250"/>
            <a:ext cx="1613919" cy="548641"/>
          </a:xfrm>
          <a:prstGeom prst="rect">
            <a:avLst/>
          </a:prstGeom>
        </p:spPr>
      </p:pic>
      <p:sp>
        <p:nvSpPr>
          <p:cNvPr id="10" name="Rubrik 2"/>
          <p:cNvSpPr>
            <a:spLocks noGrp="1"/>
          </p:cNvSpPr>
          <p:nvPr>
            <p:ph type="title"/>
          </p:nvPr>
        </p:nvSpPr>
        <p:spPr>
          <a:xfrm>
            <a:off x="90055" y="786710"/>
            <a:ext cx="8957054" cy="97083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  <a:latin typeface="+mj-lt"/>
                <a:cs typeface="Helvetica Neue" panose="02000503000000020004" pitchFamily="5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19" y="5799014"/>
            <a:ext cx="1582488" cy="11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47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585-991A-49C2-BB4E-E816C94608C5}" type="datetime1">
              <a:rPr lang="sv-SE" smtClean="0"/>
              <a:t>2021-03-18</a:t>
            </a:fld>
            <a:endParaRPr lang="sv-SE" dirty="0"/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5981"/>
            <a:ext cx="952500" cy="390525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7" hasCustomPrompt="1"/>
          </p:nvPr>
        </p:nvSpPr>
        <p:spPr>
          <a:xfrm>
            <a:off x="1845984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2</a:t>
            </a:r>
          </a:p>
        </p:txBody>
      </p:sp>
      <p:sp>
        <p:nvSpPr>
          <p:cNvPr id="17" name="Platshållare för text 15"/>
          <p:cNvSpPr>
            <a:spLocks noGrp="1"/>
          </p:cNvSpPr>
          <p:nvPr>
            <p:ph type="body" sz="quarter" idx="18" hasCustomPrompt="1"/>
          </p:nvPr>
        </p:nvSpPr>
        <p:spPr>
          <a:xfrm>
            <a:off x="3263343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3</a:t>
            </a:r>
          </a:p>
        </p:txBody>
      </p:sp>
      <p:sp>
        <p:nvSpPr>
          <p:cNvPr id="18" name="Platshållare för text 15"/>
          <p:cNvSpPr>
            <a:spLocks noGrp="1"/>
          </p:cNvSpPr>
          <p:nvPr>
            <p:ph type="body" sz="quarter" idx="19" hasCustomPrompt="1"/>
          </p:nvPr>
        </p:nvSpPr>
        <p:spPr>
          <a:xfrm>
            <a:off x="4680702" y="125981"/>
            <a:ext cx="981075" cy="38752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Del 4</a:t>
            </a:r>
          </a:p>
        </p:txBody>
      </p:sp>
      <p:sp>
        <p:nvSpPr>
          <p:cNvPr id="22" name="Ellips 21"/>
          <p:cNvSpPr/>
          <p:nvPr userDrawn="1"/>
        </p:nvSpPr>
        <p:spPr>
          <a:xfrm>
            <a:off x="4478548" y="221206"/>
            <a:ext cx="134454" cy="133515"/>
          </a:xfrm>
          <a:prstGeom prst="ellipse">
            <a:avLst/>
          </a:prstGeom>
          <a:solidFill>
            <a:srgbClr val="5AA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13568F"/>
              </a:solidFill>
            </a:endParaRPr>
          </a:p>
        </p:txBody>
      </p:sp>
      <p:sp>
        <p:nvSpPr>
          <p:cNvPr id="23" name="Platshållare för rubrik 3"/>
          <p:cNvSpPr>
            <a:spLocks noGrp="1"/>
          </p:cNvSpPr>
          <p:nvPr>
            <p:ph type="title"/>
          </p:nvPr>
        </p:nvSpPr>
        <p:spPr>
          <a:xfrm>
            <a:off x="441047" y="772559"/>
            <a:ext cx="8231188" cy="677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4" name="Platshållare för text 4"/>
          <p:cNvSpPr>
            <a:spLocks noGrp="1"/>
          </p:cNvSpPr>
          <p:nvPr>
            <p:ph idx="1"/>
          </p:nvPr>
        </p:nvSpPr>
        <p:spPr>
          <a:xfrm>
            <a:off x="441047" y="1450428"/>
            <a:ext cx="8231188" cy="41260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389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7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Sida7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Bildobjekt 5" descr="StockholmsStad_logot#21B0A8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3700" y="71795"/>
            <a:ext cx="1632207" cy="589789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0" y="1412832"/>
            <a:ext cx="9144000" cy="12955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000000"/>
              </a:solidFill>
            </a:endParaRPr>
          </a:p>
        </p:txBody>
      </p:sp>
      <p:sp>
        <p:nvSpPr>
          <p:cNvPr id="11" name="Rubrik 2"/>
          <p:cNvSpPr>
            <a:spLocks noGrp="1"/>
          </p:cNvSpPr>
          <p:nvPr>
            <p:ph type="title"/>
          </p:nvPr>
        </p:nvSpPr>
        <p:spPr>
          <a:xfrm>
            <a:off x="108559" y="1575180"/>
            <a:ext cx="8952314" cy="97083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  <a:latin typeface="+mj-lt"/>
                <a:cs typeface="Helvetica Neue" panose="02000503000000020004" pitchFamily="5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" y="5812728"/>
            <a:ext cx="1582488" cy="1117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8">
    <p:bg>
      <p:bgPr>
        <a:gradFill>
          <a:gsLst>
            <a:gs pos="100000">
              <a:srgbClr val="0A4C89">
                <a:lumMod val="100000"/>
              </a:srgbClr>
            </a:gs>
            <a:gs pos="46000">
              <a:srgbClr val="237CAC"/>
            </a:gs>
            <a:gs pos="11000">
              <a:srgbClr val="55AACF"/>
            </a:gs>
            <a:gs pos="0">
              <a:srgbClr val="6DC5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90055" y="1388736"/>
            <a:ext cx="8963912" cy="9708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3" name="Bildobjekt 12" descr="StockholmsStad_logot#21B0A8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21760" y="109870"/>
            <a:ext cx="1632207" cy="589789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2343968"/>
            <a:ext cx="9144000" cy="645467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19" y="5799014"/>
            <a:ext cx="1582488" cy="11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83127" y="1394133"/>
            <a:ext cx="8963982" cy="97083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6" name="Bildobjekt 5" descr="StockholmsStad_logot#21B0A5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33190" y="80250"/>
            <a:ext cx="1613919" cy="54864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23" y="5865038"/>
            <a:ext cx="1572491" cy="11100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8" name="Platshållare för text 16"/>
          <p:cNvSpPr txBox="1">
            <a:spLocks/>
          </p:cNvSpPr>
          <p:nvPr userDrawn="1"/>
        </p:nvSpPr>
        <p:spPr>
          <a:xfrm>
            <a:off x="457677" y="457784"/>
            <a:ext cx="5472000" cy="3347841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550863"/>
            <a:ext cx="5472478" cy="1264082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3200">
                <a:latin typeface="+mj-lt"/>
                <a:cs typeface="Helvetica Neue" panose="02000503000000020004" pitchFamily="50"/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5" name="Platshållare för text 15"/>
          <p:cNvSpPr>
            <a:spLocks noGrp="1"/>
          </p:cNvSpPr>
          <p:nvPr>
            <p:ph idx="1" hasCustomPrompt="1"/>
          </p:nvPr>
        </p:nvSpPr>
        <p:spPr>
          <a:xfrm>
            <a:off x="458788" y="2114551"/>
            <a:ext cx="5486400" cy="1704043"/>
          </a:xfrm>
          <a:prstGeom prst="rect">
            <a:avLst/>
          </a:prstGeom>
        </p:spPr>
        <p:txBody>
          <a:bodyPr vert="horz" lIns="234000" tIns="45720" rIns="234000" bIns="45720" rtlCol="0">
            <a:noAutofit/>
          </a:bodyPr>
          <a:lstStyle>
            <a:lvl1pPr>
              <a:lnSpc>
                <a:spcPct val="100000"/>
              </a:lnSpc>
              <a:defRPr sz="2000" b="0" baseline="0"/>
            </a:lvl1pPr>
          </a:lstStyle>
          <a:p>
            <a:pPr lvl="0"/>
            <a:r>
              <a:rPr lang="sv-SE" dirty="0"/>
              <a:t>Underrubrik / text …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5929677" y="3803631"/>
            <a:ext cx="2757600" cy="1976400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000000"/>
              </a:solidFill>
            </a:endParaRP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5945188" y="3876675"/>
            <a:ext cx="2741612" cy="190341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0" name="Bildobjekt 9" descr="StockholmsStad_logot#21B0A8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421760" y="109870"/>
            <a:ext cx="1632207" cy="58978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19" y="5799014"/>
            <a:ext cx="1582488" cy="1117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_2_rutor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/>
          <p:cNvSpPr txBox="1">
            <a:spLocks/>
          </p:cNvSpPr>
          <p:nvPr userDrawn="1"/>
        </p:nvSpPr>
        <p:spPr>
          <a:xfrm>
            <a:off x="457677" y="457784"/>
            <a:ext cx="5472000" cy="3347841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199" y="550863"/>
            <a:ext cx="5487989" cy="1305646"/>
          </a:xfrm>
        </p:spPr>
        <p:txBody>
          <a:bodyPr/>
          <a:lstStyle>
            <a:lvl1pPr algn="ctr">
              <a:lnSpc>
                <a:spcPct val="150000"/>
              </a:lnSpc>
              <a:defRPr/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5" name="Platshållare för text 15"/>
          <p:cNvSpPr>
            <a:spLocks noGrp="1"/>
          </p:cNvSpPr>
          <p:nvPr>
            <p:ph idx="1" hasCustomPrompt="1"/>
          </p:nvPr>
        </p:nvSpPr>
        <p:spPr>
          <a:xfrm>
            <a:off x="458788" y="2114551"/>
            <a:ext cx="5486400" cy="1691074"/>
          </a:xfrm>
          <a:prstGeom prst="rect">
            <a:avLst/>
          </a:prstGeom>
        </p:spPr>
        <p:txBody>
          <a:bodyPr vert="horz" lIns="234000" tIns="45720" rIns="234000" bIns="45720" rtlCol="0">
            <a:noAutofit/>
          </a:bodyPr>
          <a:lstStyle>
            <a:lvl1pPr>
              <a:lnSpc>
                <a:spcPct val="100000"/>
              </a:lnSpc>
              <a:defRPr sz="2000" b="0"/>
            </a:lvl1pPr>
          </a:lstStyle>
          <a:p>
            <a:pPr lvl="0"/>
            <a:r>
              <a:rPr lang="sv-SE" dirty="0"/>
              <a:t>Underrubrik / text …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5929677" y="3805625"/>
            <a:ext cx="2757600" cy="1976400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00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937671" y="3924476"/>
            <a:ext cx="2741612" cy="19764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1" name="Bildobjekt 10" descr="StockholmsStad_logot#21B0A5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33190" y="80250"/>
            <a:ext cx="1613919" cy="54864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19" y="5799014"/>
            <a:ext cx="1582488" cy="11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or_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idx="1"/>
          </p:nvPr>
        </p:nvSpPr>
        <p:spPr>
          <a:xfrm>
            <a:off x="457200" y="1440000"/>
            <a:ext cx="8231188" cy="41321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1210491" y="1726642"/>
            <a:ext cx="6723018" cy="9708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78" r:id="rId2"/>
    <p:sldLayoutId id="2147483799" r:id="rId3"/>
    <p:sldLayoutId id="2147483677" r:id="rId4"/>
    <p:sldLayoutId id="2147483784" r:id="rId5"/>
    <p:sldLayoutId id="2147483684" r:id="rId6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b="0" kern="1200" spc="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3"/>
          <p:cNvSpPr>
            <a:spLocks noGrp="1"/>
          </p:cNvSpPr>
          <p:nvPr>
            <p:ph type="title"/>
          </p:nvPr>
        </p:nvSpPr>
        <p:spPr>
          <a:xfrm>
            <a:off x="457199" y="550863"/>
            <a:ext cx="6840583" cy="1143000"/>
          </a:xfrm>
          <a:prstGeom prst="rect">
            <a:avLst/>
          </a:prstGeom>
        </p:spPr>
        <p:txBody>
          <a:bodyPr vert="horz" lIns="234000" tIns="234000" rIns="23400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idx="1"/>
          </p:nvPr>
        </p:nvSpPr>
        <p:spPr>
          <a:xfrm>
            <a:off x="458788" y="2114551"/>
            <a:ext cx="5486400" cy="2200274"/>
          </a:xfrm>
          <a:prstGeom prst="rect">
            <a:avLst/>
          </a:prstGeom>
        </p:spPr>
        <p:txBody>
          <a:bodyPr vert="horz" lIns="234000" tIns="45720" rIns="23400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r>
              <a:rPr lang="sv-SE" dirty="0"/>
              <a:t>Nivå två</a:t>
            </a:r>
          </a:p>
          <a:p>
            <a:pPr lvl="0"/>
            <a:r>
              <a:rPr lang="sv-SE" dirty="0"/>
              <a:t>Nivå tre</a:t>
            </a:r>
          </a:p>
          <a:p>
            <a:pPr lvl="0"/>
            <a:r>
              <a:rPr lang="sv-SE" dirty="0"/>
              <a:t>Nivå fyra</a:t>
            </a:r>
          </a:p>
          <a:p>
            <a:pPr lvl="0"/>
            <a:r>
              <a:rPr lang="sv-SE" dirty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01" r:id="rId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spc="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8788" y="457200"/>
            <a:ext cx="8231188" cy="9708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6" name="Bildobjekt 5" descr="StockholmsStad_logot#21B0A8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1920" y="6148710"/>
            <a:ext cx="1632207" cy="589789"/>
          </a:xfrm>
          <a:prstGeom prst="rect">
            <a:avLst/>
          </a:prstGeom>
        </p:spPr>
      </p:pic>
      <p:sp>
        <p:nvSpPr>
          <p:cNvPr id="7" name="Platshållare för text 4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31188" cy="41321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19" y="5799014"/>
            <a:ext cx="1582488" cy="11170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802" r:id="rId2"/>
    <p:sldLayoutId id="2147483792" r:id="rId3"/>
  </p:sldLayoutIdLst>
  <p:hf sldNum="0" hdr="0"/>
  <p:txStyles>
    <p:titleStyle>
      <a:lvl1pPr algn="ctr" defTabSz="914400" rtl="0" eaLnBrk="1" latinLnBrk="0" hangingPunct="1">
        <a:lnSpc>
          <a:spcPct val="150000"/>
        </a:lnSpc>
        <a:spcBef>
          <a:spcPct val="0"/>
        </a:spcBef>
        <a:buNone/>
        <a:defRPr sz="3200" b="0" kern="1200" spc="60" baseline="0">
          <a:solidFill>
            <a:srgbClr val="F5F3E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b="0" kern="120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accent6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accent6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accent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48" y="5951441"/>
            <a:ext cx="1427804" cy="100787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-745" r="17579" b="60736"/>
          <a:stretch/>
        </p:blipFill>
        <p:spPr>
          <a:xfrm>
            <a:off x="4676775" y="6057851"/>
            <a:ext cx="4467225" cy="800149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31188" cy="41321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32302" y="6207009"/>
            <a:ext cx="1613919" cy="548641"/>
          </a:xfrm>
          <a:prstGeom prst="rect">
            <a:avLst/>
          </a:prstGeom>
        </p:spPr>
      </p:pic>
      <p:sp>
        <p:nvSpPr>
          <p:cNvPr id="13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31188" cy="842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576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hf sldNum="0" hdr="0"/>
  <p:txStyles>
    <p:titleStyle>
      <a:lvl1pPr algn="ctr" defTabSz="914400" rtl="0" eaLnBrk="1" latinLnBrk="0" hangingPunct="1">
        <a:lnSpc>
          <a:spcPct val="150000"/>
        </a:lnSpc>
        <a:spcBef>
          <a:spcPct val="0"/>
        </a:spcBef>
        <a:buNone/>
        <a:defRPr sz="3200" b="0" kern="1200" spc="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-745" r="17579" b="60736"/>
          <a:stretch/>
        </p:blipFill>
        <p:spPr>
          <a:xfrm>
            <a:off x="4676775" y="6057851"/>
            <a:ext cx="4467225" cy="800149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31188" cy="41321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 descr="StockholmsStad_logot#21B0A5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32302" y="6207009"/>
            <a:ext cx="1613919" cy="548641"/>
          </a:xfrm>
          <a:prstGeom prst="rect">
            <a:avLst/>
          </a:prstGeom>
        </p:spPr>
      </p:pic>
      <p:sp>
        <p:nvSpPr>
          <p:cNvPr id="13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3" name="Rektangel 2"/>
          <p:cNvSpPr/>
          <p:nvPr userDrawn="1"/>
        </p:nvSpPr>
        <p:spPr>
          <a:xfrm>
            <a:off x="0" y="0"/>
            <a:ext cx="9144000" cy="1140823"/>
          </a:xfrm>
          <a:prstGeom prst="rect">
            <a:avLst/>
          </a:prstGeom>
          <a:gradFill flip="none" rotWithShape="1">
            <a:gsLst>
              <a:gs pos="100000">
                <a:srgbClr val="0A4C89">
                  <a:lumMod val="100000"/>
                </a:srgbClr>
              </a:gs>
              <a:gs pos="46000">
                <a:srgbClr val="237CAC"/>
              </a:gs>
              <a:gs pos="11000">
                <a:srgbClr val="55AACF"/>
              </a:gs>
              <a:gs pos="0">
                <a:srgbClr val="6DC5D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000000"/>
              </a:solidFill>
            </a:endParaRPr>
          </a:p>
        </p:txBody>
      </p:sp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279596"/>
            <a:ext cx="8231188" cy="842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48" y="5951441"/>
            <a:ext cx="1427804" cy="10078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86" r:id="rId5"/>
  </p:sldLayoutIdLst>
  <p:hf sldNum="0" hdr="0"/>
  <p:txStyles>
    <p:titleStyle>
      <a:lvl1pPr algn="ctr" defTabSz="914400" rtl="0" eaLnBrk="1" latinLnBrk="0" hangingPunct="1">
        <a:lnSpc>
          <a:spcPct val="150000"/>
        </a:lnSpc>
        <a:spcBef>
          <a:spcPct val="0"/>
        </a:spcBef>
        <a:buNone/>
        <a:defRPr sz="3200" b="0" kern="1200" spc="6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31188" cy="41321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0" y="0"/>
            <a:ext cx="9144000" cy="1140823"/>
          </a:xfrm>
          <a:prstGeom prst="rect">
            <a:avLst/>
          </a:prstGeom>
          <a:gradFill flip="none" rotWithShape="1">
            <a:gsLst>
              <a:gs pos="100000">
                <a:srgbClr val="0A4C89">
                  <a:lumMod val="100000"/>
                </a:srgbClr>
              </a:gs>
              <a:gs pos="46000">
                <a:srgbClr val="237CAC"/>
              </a:gs>
              <a:gs pos="11000">
                <a:srgbClr val="55AACF"/>
              </a:gs>
              <a:gs pos="0">
                <a:srgbClr val="6DC5D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000000"/>
              </a:solidFill>
            </a:endParaRPr>
          </a:p>
        </p:txBody>
      </p:sp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297861"/>
            <a:ext cx="8231188" cy="842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3718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sldNum="0" hdr="0"/>
  <p:txStyles>
    <p:titleStyle>
      <a:lvl1pPr algn="ctr" defTabSz="914400" rtl="0" eaLnBrk="1" latinLnBrk="0" hangingPunct="1">
        <a:lnSpc>
          <a:spcPct val="150000"/>
        </a:lnSpc>
        <a:spcBef>
          <a:spcPct val="0"/>
        </a:spcBef>
        <a:buNone/>
        <a:defRPr sz="3200" b="0" kern="1200" spc="6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-745" r="17579" b="60736"/>
          <a:stretch/>
        </p:blipFill>
        <p:spPr>
          <a:xfrm>
            <a:off x="4676775" y="6057851"/>
            <a:ext cx="4467225" cy="800149"/>
          </a:xfrm>
          <a:prstGeom prst="rect">
            <a:avLst/>
          </a:prstGeom>
        </p:spPr>
      </p:pic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1054021"/>
            <a:ext cx="8231188" cy="842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idx="1"/>
          </p:nvPr>
        </p:nvSpPr>
        <p:spPr>
          <a:xfrm>
            <a:off x="457200" y="1896984"/>
            <a:ext cx="8231188" cy="36751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 descr="StockholmsStad_logot#21B0A5.png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32302" y="6207009"/>
            <a:ext cx="1613919" cy="548641"/>
          </a:xfrm>
          <a:prstGeom prst="rect">
            <a:avLst/>
          </a:prstGeom>
        </p:spPr>
      </p:pic>
      <p:sp>
        <p:nvSpPr>
          <p:cNvPr id="8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6717821" y="6629518"/>
            <a:ext cx="2133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48" y="5951441"/>
            <a:ext cx="1427804" cy="10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sldNum="0" hdr="0"/>
  <p:txStyles>
    <p:titleStyle>
      <a:lvl1pPr algn="ctr" defTabSz="914400" rtl="0" eaLnBrk="1" latinLnBrk="0" hangingPunct="1">
        <a:lnSpc>
          <a:spcPct val="150000"/>
        </a:lnSpc>
        <a:spcBef>
          <a:spcPct val="0"/>
        </a:spcBef>
        <a:buNone/>
        <a:defRPr sz="2800" b="0" kern="1200" spc="6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6"/>
          <a:srcRect t="2557" r="1129" b="2414"/>
          <a:stretch/>
        </p:blipFill>
        <p:spPr>
          <a:xfrm>
            <a:off x="0" y="4644190"/>
            <a:ext cx="9151338" cy="2213810"/>
          </a:xfrm>
          <a:prstGeom prst="rect">
            <a:avLst/>
          </a:prstGeom>
        </p:spPr>
      </p:pic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41047" y="772559"/>
            <a:ext cx="8231188" cy="677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441047" y="1450428"/>
            <a:ext cx="8231188" cy="41260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2"/>
          </p:nvPr>
        </p:nvSpPr>
        <p:spPr>
          <a:xfrm>
            <a:off x="82605" y="6140305"/>
            <a:ext cx="716884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00">
                <a:solidFill>
                  <a:schemeClr val="accent6"/>
                </a:solidFill>
                <a:latin typeface="+mj-lt"/>
              </a:defRPr>
            </a:lvl1pPr>
          </a:lstStyle>
          <a:p>
            <a:fld id="{1560B78F-0891-47AC-BA6A-DD8858CE19F0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12" name="Bildobjekt 11" descr="StockholmsStad_logot#21B0A8.png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8100849" y="6465013"/>
            <a:ext cx="957426" cy="34596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" y="6254368"/>
            <a:ext cx="895207" cy="6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hf hdr="0" ftr="0"/>
  <p:txStyles>
    <p:titleStyle>
      <a:lvl1pPr algn="ctr" defTabSz="914400" rtl="0" eaLnBrk="1" latinLnBrk="0" hangingPunct="1">
        <a:lnSpc>
          <a:spcPct val="150000"/>
        </a:lnSpc>
        <a:spcBef>
          <a:spcPct val="0"/>
        </a:spcBef>
        <a:buNone/>
        <a:defRPr sz="2800" b="0" kern="1200" spc="6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b="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BAC62F-02C5-471F-99D0-DCCD9F60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5" y="786709"/>
            <a:ext cx="8957054" cy="1876591"/>
          </a:xfrm>
        </p:spPr>
        <p:txBody>
          <a:bodyPr>
            <a:normAutofit fontScale="90000"/>
          </a:bodyPr>
          <a:lstStyle/>
          <a:p>
            <a:r>
              <a:rPr lang="sv-SE" dirty="0"/>
              <a:t>Analyserade halter av tungmetaller och </a:t>
            </a:r>
            <a:r>
              <a:rPr lang="sv-SE" dirty="0" err="1"/>
              <a:t>PAHer</a:t>
            </a:r>
            <a:br>
              <a:rPr lang="sv-SE" dirty="0"/>
            </a:br>
            <a:r>
              <a:rPr lang="sv-SE" dirty="0"/>
              <a:t>-första sändningen till IVL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90A7FD2-E9D5-4E02-93CF-60024D2AA995}"/>
              </a:ext>
            </a:extLst>
          </p:cNvPr>
          <p:cNvSpPr txBox="1"/>
          <p:nvPr/>
        </p:nvSpPr>
        <p:spPr>
          <a:xfrm>
            <a:off x="187709" y="6258757"/>
            <a:ext cx="34179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>
                <a:solidFill>
                  <a:schemeClr val="bg1"/>
                </a:solidFill>
              </a:rPr>
              <a:t>Sanna </a:t>
            </a:r>
            <a:r>
              <a:rPr lang="sv-SE" sz="2600" dirty="0" err="1">
                <a:solidFill>
                  <a:schemeClr val="bg1"/>
                </a:solidFill>
              </a:rPr>
              <a:t>Silvergren</a:t>
            </a:r>
            <a:endParaRPr lang="sv-S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4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93581FD-6554-4A8F-9527-76E2E5B0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457200"/>
            <a:ext cx="8484202" cy="1043126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2"/>
                </a:solidFill>
              </a:rPr>
              <a:t>Dygnshalter jämfört med arbetsmiljögränsvärden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21CC42-87A4-4096-914E-31FD3B4FF9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5F2FE04-8F82-4112-AC2F-38A41BCA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54" y="1356803"/>
            <a:ext cx="7910092" cy="39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DE19C7E-9D5F-414B-9BC4-7036358F9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85" y="825140"/>
            <a:ext cx="8681536" cy="3959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02A76E2-DF44-485C-935B-2EAB488A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59" y="93186"/>
            <a:ext cx="8231188" cy="842962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Jämförelse med villaområde Stockholm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B64A35-22D7-471F-97D0-B33803C9BD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111CE37C-A6A1-4D81-B414-0640583A41F8}"/>
              </a:ext>
            </a:extLst>
          </p:cNvPr>
          <p:cNvSpPr txBox="1">
            <a:spLocks/>
          </p:cNvSpPr>
          <p:nvPr/>
        </p:nvSpPr>
        <p:spPr>
          <a:xfrm>
            <a:off x="395059" y="4785139"/>
            <a:ext cx="7673158" cy="4509856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Font typeface="Arial" pitchFamily="34" charset="0"/>
              <a:buChar char="•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→ ca 10-30 gånger högre än normalt under vinter 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5"/>
                </a:solidFill>
              </a:rPr>
              <a:t>Obs! </a:t>
            </a:r>
            <a:r>
              <a:rPr lang="sv-SE" dirty="0"/>
              <a:t>Finns ej data för exakt samma period tillgänglig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5"/>
                </a:solidFill>
              </a:rPr>
              <a:t>Obs! </a:t>
            </a:r>
            <a:r>
              <a:rPr lang="sv-SE" dirty="0"/>
              <a:t>Lägre halter om ½ månadsanalys gjorts vid brand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Font typeface="Arial" pitchFamily="34" charset="0"/>
              <a:buNone/>
            </a:pPr>
            <a:endParaRPr lang="sv-SE" dirty="0"/>
          </a:p>
          <a:p>
            <a:pPr marL="0" indent="0">
              <a:buFont typeface="Arial" pitchFamily="34" charset="0"/>
              <a:buNone/>
            </a:pPr>
            <a:endParaRPr lang="sv-SE" dirty="0"/>
          </a:p>
          <a:p>
            <a:pPr marL="0" indent="0">
              <a:buFont typeface="Arial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375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8F9D1E-EDD8-4414-BCD4-BC784847D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5120" y="3420000"/>
            <a:ext cx="7376558" cy="3960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→ Lägre relativt utsläpp av kvicksilver än skogsbrand</a:t>
            </a:r>
          </a:p>
          <a:p>
            <a:pPr marL="0" indent="0">
              <a:buNone/>
            </a:pPr>
            <a:r>
              <a:rPr lang="sv-SE" dirty="0"/>
              <a:t>→ Något högre PAH (men luddigt begrepp, beror på hur       många/vilka </a:t>
            </a:r>
            <a:r>
              <a:rPr lang="sv-SE" dirty="0" err="1"/>
              <a:t>PAHer</a:t>
            </a:r>
            <a:r>
              <a:rPr lang="sv-SE" dirty="0"/>
              <a:t> som analyserats)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9E12B7F-6FDF-4A4B-A4AF-0CF99704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Jämförelse med utsläpp från skogsbrand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16BFE3-203E-4611-BFE9-665D2C444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99E6F09-252E-4C1F-8FC5-F6206BBC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05" y="1614396"/>
            <a:ext cx="5972565" cy="13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5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D953503-08E5-4359-9FEF-9C17BAD51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00" y="1781775"/>
            <a:ext cx="5918828" cy="307134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8F9D1E-EDD8-4414-BCD4-BC784847D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404" y="1680676"/>
            <a:ext cx="2366695" cy="382527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Perioden</a:t>
            </a:r>
          </a:p>
          <a:p>
            <a:pPr marL="0" indent="0">
              <a:buNone/>
            </a:pPr>
            <a:r>
              <a:rPr lang="sv-SE" dirty="0"/>
              <a:t>22 jan – 16 feb kan sambandet </a:t>
            </a:r>
            <a:r>
              <a:rPr lang="sv-SE" dirty="0" err="1"/>
              <a:t>BaP</a:t>
            </a:r>
            <a:r>
              <a:rPr lang="sv-SE" dirty="0"/>
              <a:t>/PM2.5 användas för att skatta medelhalter: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5"/>
                </a:solidFill>
              </a:rPr>
              <a:t>Söderängstorp</a:t>
            </a:r>
          </a:p>
          <a:p>
            <a:pPr marL="0" indent="0">
              <a:buNone/>
            </a:pPr>
            <a:r>
              <a:rPr lang="sv-SE" dirty="0"/>
              <a:t>1 – 3 </a:t>
            </a:r>
            <a:r>
              <a:rPr lang="sv-SE" dirty="0" err="1"/>
              <a:t>ng</a:t>
            </a:r>
            <a:r>
              <a:rPr lang="sv-SE" dirty="0"/>
              <a:t>/m</a:t>
            </a:r>
            <a:r>
              <a:rPr lang="sv-SE" baseline="30000" dirty="0"/>
              <a:t>3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5"/>
                </a:solidFill>
              </a:rPr>
              <a:t>Tegelvreten</a:t>
            </a:r>
          </a:p>
          <a:p>
            <a:pPr marL="0" indent="0">
              <a:buNone/>
            </a:pPr>
            <a:r>
              <a:rPr lang="sv-SE" dirty="0"/>
              <a:t>0.7 – 2 </a:t>
            </a:r>
            <a:r>
              <a:rPr lang="sv-SE" dirty="0" err="1"/>
              <a:t>ng</a:t>
            </a:r>
            <a:r>
              <a:rPr lang="sv-SE" dirty="0"/>
              <a:t>/m</a:t>
            </a:r>
            <a:r>
              <a:rPr lang="sv-SE" baseline="30000" dirty="0"/>
              <a:t>3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9E12B7F-6FDF-4A4B-A4AF-0CF99704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5" y="74594"/>
            <a:ext cx="8231188" cy="842962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Samband mellan </a:t>
            </a:r>
            <a:r>
              <a:rPr lang="sv-SE" dirty="0" err="1">
                <a:solidFill>
                  <a:schemeClr val="tx2"/>
                </a:solidFill>
              </a:rPr>
              <a:t>BaP</a:t>
            </a:r>
            <a:r>
              <a:rPr lang="sv-SE" dirty="0">
                <a:solidFill>
                  <a:schemeClr val="tx2"/>
                </a:solidFill>
              </a:rPr>
              <a:t> och PM2.5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16BFE3-203E-4611-BFE9-665D2C444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AC0D64-52B3-48A9-B2DF-7365652C9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01" y="837714"/>
            <a:ext cx="8591220" cy="49276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94F4490-452A-4373-93A6-DAF2E6607058}"/>
              </a:ext>
            </a:extLst>
          </p:cNvPr>
          <p:cNvSpPr txBox="1"/>
          <p:nvPr/>
        </p:nvSpPr>
        <p:spPr>
          <a:xfrm>
            <a:off x="3158323" y="4961136"/>
            <a:ext cx="5286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dirty="0"/>
              <a:t>Väldigt litet underlag samt spridning! → Kvalificerad gissning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61359A9-3B7E-4770-BFBD-8E14AE97C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323" y="5715486"/>
            <a:ext cx="5810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8F9D1E-EDD8-4414-BCD4-BC784847D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404" y="1680676"/>
            <a:ext cx="2366695" cy="382527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Perioden</a:t>
            </a:r>
          </a:p>
          <a:p>
            <a:pPr marL="0" indent="0">
              <a:buNone/>
            </a:pPr>
            <a:r>
              <a:rPr lang="sv-SE" dirty="0"/>
              <a:t>22 jan – 16 feb kan sambandet Bly/PM2.5 användas för att skatta medelhalter: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5"/>
                </a:solidFill>
              </a:rPr>
              <a:t>Söderängstorp</a:t>
            </a:r>
          </a:p>
          <a:p>
            <a:pPr marL="0" indent="0">
              <a:buNone/>
            </a:pPr>
            <a:r>
              <a:rPr lang="sv-SE" dirty="0"/>
              <a:t>0.1 – 0.4 µg/m</a:t>
            </a:r>
            <a:r>
              <a:rPr lang="sv-SE" baseline="30000" dirty="0"/>
              <a:t>3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5"/>
                </a:solidFill>
              </a:rPr>
              <a:t>Tegelvreten</a:t>
            </a:r>
          </a:p>
          <a:p>
            <a:pPr marL="0" indent="0">
              <a:buNone/>
            </a:pPr>
            <a:r>
              <a:rPr lang="sv-SE" dirty="0"/>
              <a:t>0.1 – 0.2 µg/m</a:t>
            </a:r>
            <a:r>
              <a:rPr lang="sv-SE" baseline="30000" dirty="0"/>
              <a:t>3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9E12B7F-6FDF-4A4B-A4AF-0CF99704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5" y="74594"/>
            <a:ext cx="8231188" cy="842962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Samband mellan Bly och PM2.5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16BFE3-203E-4611-BFE9-665D2C444F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94F4490-452A-4373-93A6-DAF2E6607058}"/>
              </a:ext>
            </a:extLst>
          </p:cNvPr>
          <p:cNvSpPr txBox="1"/>
          <p:nvPr/>
        </p:nvSpPr>
        <p:spPr>
          <a:xfrm>
            <a:off x="3350797" y="4854150"/>
            <a:ext cx="5286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dirty="0"/>
              <a:t>Väldigt litet underlag samt spridning! → Kvalificerad gissning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00C45BD-7981-4133-9C59-80EAB4954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62" y="840213"/>
            <a:ext cx="7586960" cy="37526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F3B88A1-F563-47CA-8EF1-25765450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251" y="5717337"/>
            <a:ext cx="5772150" cy="695325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FE34C28-E926-4DED-BD34-8843B8BE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251" y="1577162"/>
            <a:ext cx="5451198" cy="28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2E081A-A044-43F3-8EFB-3A5416A8C1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165F322B-16F2-4995-818F-AB24482D4FAF}"/>
              </a:ext>
            </a:extLst>
          </p:cNvPr>
          <p:cNvSpPr txBox="1">
            <a:spLocks/>
          </p:cNvSpPr>
          <p:nvPr/>
        </p:nvSpPr>
        <p:spPr>
          <a:xfrm>
            <a:off x="456406" y="74594"/>
            <a:ext cx="8231188" cy="9169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200" b="0" kern="1200" spc="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tx2"/>
                </a:solidFill>
              </a:rPr>
              <a:t>Vad gör vi med filter som finns kvar?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2B5D8C6-ACB4-4815-9D37-51D4F144D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08" y="1121036"/>
            <a:ext cx="6709362" cy="4395407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9FC9EE46-B589-437B-B71B-99E16F61CE99}"/>
              </a:ext>
            </a:extLst>
          </p:cNvPr>
          <p:cNvSpPr/>
          <p:nvPr/>
        </p:nvSpPr>
        <p:spPr>
          <a:xfrm>
            <a:off x="6826928" y="4599461"/>
            <a:ext cx="1154097" cy="54958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000000"/>
              </a:solidFill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6D51C912-F1B5-4D15-83C0-C0A92D4A330B}"/>
              </a:ext>
            </a:extLst>
          </p:cNvPr>
          <p:cNvSpPr/>
          <p:nvPr/>
        </p:nvSpPr>
        <p:spPr>
          <a:xfrm>
            <a:off x="5683348" y="3615396"/>
            <a:ext cx="2206744" cy="233731"/>
          </a:xfrm>
          <a:prstGeom prst="ellipse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2E081A-A044-43F3-8EFB-3A5416A8C1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165F322B-16F2-4995-818F-AB24482D4FAF}"/>
              </a:ext>
            </a:extLst>
          </p:cNvPr>
          <p:cNvSpPr txBox="1">
            <a:spLocks/>
          </p:cNvSpPr>
          <p:nvPr/>
        </p:nvSpPr>
        <p:spPr>
          <a:xfrm>
            <a:off x="456406" y="74594"/>
            <a:ext cx="8231188" cy="9169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200" b="0" kern="1200" spc="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tx2"/>
                </a:solidFill>
              </a:rPr>
              <a:t>Vad gör vi med filter som finns kvar?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14718A74-5235-4D7E-839C-21E56EBB93D0}"/>
              </a:ext>
            </a:extLst>
          </p:cNvPr>
          <p:cNvSpPr txBox="1">
            <a:spLocks/>
          </p:cNvSpPr>
          <p:nvPr/>
        </p:nvSpPr>
        <p:spPr>
          <a:xfrm>
            <a:off x="528618" y="991576"/>
            <a:ext cx="8086764" cy="5289453"/>
          </a:xfrm>
          <a:prstGeom prst="rect">
            <a:avLst/>
          </a:prstGeom>
        </p:spPr>
        <p:txBody>
          <a:bodyPr vert="horz" lIns="0" tIns="0" rIns="0" bIns="45720" rtlCol="0">
            <a:normAutofit fontScale="77500" lnSpcReduction="2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Font typeface="Arial" pitchFamily="34" charset="0"/>
              <a:buChar char="•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600" dirty="0"/>
              <a:t>Har skickat filter med viss brandpåverkan för analys av PFAS</a:t>
            </a:r>
          </a:p>
          <a:p>
            <a:r>
              <a:rPr lang="sv-SE" sz="2600" dirty="0"/>
              <a:t>I offert 10 + 10 analyser av tungmetaller och PAH-er</a:t>
            </a:r>
          </a:p>
          <a:p>
            <a:endParaRPr lang="sv-SE" dirty="0"/>
          </a:p>
          <a:p>
            <a:r>
              <a:rPr lang="sv-SE" sz="2300" dirty="0"/>
              <a:t>Har kontaktat experter på ACES som är villiga att analysera</a:t>
            </a:r>
          </a:p>
          <a:p>
            <a:pPr marL="0" indent="0">
              <a:buNone/>
            </a:pPr>
            <a:r>
              <a:rPr lang="sv-SE" sz="2300" dirty="0"/>
              <a:t>15+15 prover </a:t>
            </a:r>
            <a:r>
              <a:rPr lang="sv-SE" sz="2300"/>
              <a:t>PAH+oxyPAH </a:t>
            </a:r>
            <a:r>
              <a:rPr lang="sv-SE" sz="2300" dirty="0"/>
              <a:t>för resterande pengar (som </a:t>
            </a:r>
            <a:r>
              <a:rPr lang="sv-SE" sz="2300" dirty="0" err="1"/>
              <a:t>specats</a:t>
            </a:r>
            <a:r>
              <a:rPr lang="sv-SE" sz="2300" dirty="0"/>
              <a:t> tidigare offert). Experterna erbjuder 45 </a:t>
            </a:r>
            <a:r>
              <a:rPr lang="sv-SE" sz="2300" dirty="0" err="1"/>
              <a:t>PAHer</a:t>
            </a:r>
            <a:r>
              <a:rPr lang="sv-SE" sz="2300" dirty="0"/>
              <a:t> och 10 </a:t>
            </a:r>
            <a:r>
              <a:rPr lang="sv-SE" sz="2300" dirty="0" err="1"/>
              <a:t>oxy</a:t>
            </a:r>
            <a:r>
              <a:rPr lang="sv-SE" sz="2300" dirty="0"/>
              <a:t>-PAH. Bredare analys än IVL och de giftigare PAH-</a:t>
            </a:r>
            <a:r>
              <a:rPr lang="sv-SE" sz="2300" dirty="0" err="1"/>
              <a:t>erna</a:t>
            </a:r>
            <a:r>
              <a:rPr lang="sv-SE" sz="2300" dirty="0"/>
              <a:t> ingår till större del.</a:t>
            </a:r>
          </a:p>
          <a:p>
            <a:pPr marL="0" indent="0">
              <a:buNone/>
            </a:pPr>
            <a:endParaRPr lang="sv-SE" sz="2300" dirty="0"/>
          </a:p>
          <a:p>
            <a:pPr marL="0" indent="0">
              <a:buNone/>
            </a:pPr>
            <a:r>
              <a:rPr lang="sv-SE" sz="2300" dirty="0">
                <a:solidFill>
                  <a:schemeClr val="accent5"/>
                </a:solidFill>
              </a:rPr>
              <a:t>Förslag: </a:t>
            </a:r>
          </a:p>
          <a:p>
            <a:pPr marL="0" indent="0">
              <a:buNone/>
            </a:pPr>
            <a:r>
              <a:rPr lang="sv-SE" sz="2300" dirty="0"/>
              <a:t>-Lägga samman prover med låga halter men pågående öppen brand</a:t>
            </a:r>
          </a:p>
          <a:p>
            <a:pPr marL="0" indent="0">
              <a:buNone/>
            </a:pPr>
            <a:r>
              <a:rPr lang="sv-SE" sz="2300" dirty="0"/>
              <a:t>-Lägga samman sandtäckningsperiod </a:t>
            </a:r>
          </a:p>
          <a:p>
            <a:pPr marL="0" indent="0">
              <a:buNone/>
            </a:pPr>
            <a:r>
              <a:rPr lang="sv-SE" sz="2300" dirty="0"/>
              <a:t>-Lägga samman efter komplett </a:t>
            </a:r>
            <a:r>
              <a:rPr lang="sv-SE" sz="2300" dirty="0" err="1"/>
              <a:t>sandtäcke</a:t>
            </a:r>
            <a:r>
              <a:rPr lang="sv-SE" sz="2300" dirty="0"/>
              <a:t> över branden</a:t>
            </a:r>
          </a:p>
          <a:p>
            <a:pPr marL="0" indent="0">
              <a:buNone/>
            </a:pPr>
            <a:endParaRPr lang="sv-SE" sz="2300" dirty="0"/>
          </a:p>
          <a:p>
            <a:pPr marL="0" indent="0">
              <a:buNone/>
            </a:pPr>
            <a:r>
              <a:rPr lang="sv-SE" sz="2300" dirty="0"/>
              <a:t>Troligen lägre halter då halter av PM2.5 är lägre men bra att bekräfta bilden och se hur täckning med sand påverkat. Möjligt med gasformiga PAH-er som sedan kondenserar.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Font typeface="Arial" pitchFamily="34" charset="0"/>
              <a:buNone/>
            </a:pPr>
            <a:endParaRPr lang="sv-SE" dirty="0"/>
          </a:p>
          <a:p>
            <a:pPr marL="0" indent="0">
              <a:buFont typeface="Arial" pitchFamily="34" charset="0"/>
              <a:buNone/>
            </a:pPr>
            <a:endParaRPr lang="sv-SE" dirty="0"/>
          </a:p>
          <a:p>
            <a:pPr marL="0" indent="0">
              <a:buFont typeface="Arial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496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6CCEB99-8677-4F02-A2F0-43D26234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61" y="0"/>
            <a:ext cx="8231188" cy="702137"/>
          </a:xfrm>
        </p:spPr>
        <p:txBody>
          <a:bodyPr>
            <a:normAutofit fontScale="90000"/>
          </a:bodyPr>
          <a:lstStyle/>
          <a:p>
            <a:r>
              <a:rPr lang="sv-SE" dirty="0"/>
              <a:t>Dygnsmedel av PM2.5  för analyserade prover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655734-3FA7-4867-8C19-D836CFF27E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36EAD4-C91C-4796-BFDD-BCD13529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4" y="702137"/>
            <a:ext cx="6898315" cy="5522371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563A8980-F909-431A-98BF-6D37AFD58082}"/>
              </a:ext>
            </a:extLst>
          </p:cNvPr>
          <p:cNvCxnSpPr/>
          <p:nvPr/>
        </p:nvCxnSpPr>
        <p:spPr>
          <a:xfrm flipV="1">
            <a:off x="2379216" y="834501"/>
            <a:ext cx="0" cy="43500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6380F6-B264-454A-89FE-F5F2507DC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2792" y="834501"/>
            <a:ext cx="3156192" cy="124981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Start filterprovtagning Tegelvreten 28 jan Söderängstorp 29 jan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71DFFE12-02C5-4F0F-8E4C-2737647A218F}"/>
              </a:ext>
            </a:extLst>
          </p:cNvPr>
          <p:cNvCxnSpPr>
            <a:cxnSpLocks/>
          </p:cNvCxnSpPr>
          <p:nvPr/>
        </p:nvCxnSpPr>
        <p:spPr>
          <a:xfrm flipH="1">
            <a:off x="2379217" y="976544"/>
            <a:ext cx="20773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EAE28BFE-AED4-48C2-A12B-499DFC54498D}"/>
              </a:ext>
            </a:extLst>
          </p:cNvPr>
          <p:cNvCxnSpPr/>
          <p:nvPr/>
        </p:nvCxnSpPr>
        <p:spPr>
          <a:xfrm>
            <a:off x="1296140" y="3639845"/>
            <a:ext cx="5939161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D052F434-84A3-4C50-A5B9-A74851D439FD}"/>
              </a:ext>
            </a:extLst>
          </p:cNvPr>
          <p:cNvSpPr txBox="1">
            <a:spLocks/>
          </p:cNvSpPr>
          <p:nvPr/>
        </p:nvSpPr>
        <p:spPr>
          <a:xfrm>
            <a:off x="4520863" y="2567126"/>
            <a:ext cx="3382391" cy="1249812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Font typeface="Arial" pitchFamily="34" charset="0"/>
              <a:buChar char="•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1600" dirty="0"/>
              <a:t>Alla dygn över 50 µg/m3 har analyserats, dvs de värsta dygnen sedan start baserat på PM2.5</a:t>
            </a: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5AAE1093-48E1-4A0D-9FC6-38845DFC8125}"/>
              </a:ext>
            </a:extLst>
          </p:cNvPr>
          <p:cNvCxnSpPr/>
          <p:nvPr/>
        </p:nvCxnSpPr>
        <p:spPr>
          <a:xfrm>
            <a:off x="6476078" y="3346882"/>
            <a:ext cx="0" cy="29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B160E3-5EAD-42C4-89A6-99A199EAA2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910" y="1200427"/>
            <a:ext cx="8015749" cy="396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Första laddningen av provtagare  (totalt 27 filter):</a:t>
            </a:r>
          </a:p>
          <a:p>
            <a:pPr marL="0" indent="0">
              <a:buNone/>
            </a:pPr>
            <a:r>
              <a:rPr lang="sv-SE" b="1" dirty="0"/>
              <a:t>9 filter valdes ut för analys av dygnshalt, IVL rekommenderade ej att klippa filter i delar. </a:t>
            </a:r>
          </a:p>
          <a:p>
            <a:pPr marL="0" indent="0">
              <a:buNone/>
            </a:pPr>
            <a:r>
              <a:rPr lang="sv-SE" b="1" dirty="0"/>
              <a:t>Analyserna fördelades:</a:t>
            </a: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</a:rPr>
              <a:t>5 dygn tungmetaller </a:t>
            </a:r>
          </a:p>
          <a:p>
            <a:pPr marL="0" indent="0">
              <a:buNone/>
            </a:pPr>
            <a:r>
              <a:rPr lang="sv-SE" dirty="0"/>
              <a:t>Arsenik, bly, kadmium, kobolt, </a:t>
            </a:r>
          </a:p>
          <a:p>
            <a:pPr marL="0" indent="0">
              <a:buNone/>
            </a:pPr>
            <a:r>
              <a:rPr lang="sv-SE" dirty="0"/>
              <a:t>koppar, krom, mangan, nickel, </a:t>
            </a:r>
          </a:p>
          <a:p>
            <a:pPr marL="0" indent="0">
              <a:buNone/>
            </a:pPr>
            <a:r>
              <a:rPr lang="sv-SE" dirty="0"/>
              <a:t>vanadin, zink, kvicksilver</a:t>
            </a: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</a:rPr>
              <a:t>4 dygn PAH </a:t>
            </a:r>
          </a:p>
          <a:p>
            <a:pPr marL="0" indent="0">
              <a:buNone/>
            </a:pPr>
            <a:r>
              <a:rPr lang="sv-SE" dirty="0"/>
              <a:t>11 </a:t>
            </a:r>
            <a:r>
              <a:rPr lang="sv-SE" dirty="0" err="1"/>
              <a:t>st</a:t>
            </a:r>
            <a:r>
              <a:rPr lang="sv-SE" dirty="0"/>
              <a:t> varav bens(a)pyren är </a:t>
            </a:r>
          </a:p>
          <a:p>
            <a:pPr marL="0" indent="0">
              <a:buNone/>
            </a:pPr>
            <a:r>
              <a:rPr lang="sv-SE" dirty="0"/>
              <a:t>reglerat mot norm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2243003-0C2D-46A6-80C3-2E89BDA5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43" y="74594"/>
            <a:ext cx="8231188" cy="842962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Vad har analyserats?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48379D-40D3-41E0-89A7-DE90E080DE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FF0C861-D4D1-4F79-9F7D-3126D141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69" y="2202980"/>
            <a:ext cx="4994031" cy="3996990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5E0C65B-4BCF-4D2A-863A-6B27A55CC8BA}"/>
              </a:ext>
            </a:extLst>
          </p:cNvPr>
          <p:cNvCxnSpPr>
            <a:cxnSpLocks/>
          </p:cNvCxnSpPr>
          <p:nvPr/>
        </p:nvCxnSpPr>
        <p:spPr>
          <a:xfrm flipV="1">
            <a:off x="6316393" y="2202980"/>
            <a:ext cx="0" cy="32412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2678FEE6-B1F9-4893-A078-D2B34AE54AA7}"/>
              </a:ext>
            </a:extLst>
          </p:cNvPr>
          <p:cNvSpPr txBox="1"/>
          <p:nvPr/>
        </p:nvSpPr>
        <p:spPr>
          <a:xfrm>
            <a:off x="6316393" y="2321170"/>
            <a:ext cx="211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Första filterbytet 10 feb</a:t>
            </a:r>
          </a:p>
        </p:txBody>
      </p:sp>
    </p:spTree>
    <p:extLst>
      <p:ext uri="{BB962C8B-B14F-4D97-AF65-F5344CB8AC3E}">
        <p14:creationId xmlns:p14="http://schemas.microsoft.com/office/powerpoint/2010/main" val="406362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94C53B-3404-47F2-94F9-51A3C2EA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62" y="210482"/>
            <a:ext cx="8231188" cy="842962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Gränsvärden för utomhusluft?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59361F-3840-4327-AEFE-FAA3905DC1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F43D32-55FD-4392-A47C-66E77684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000"/>
            <a:ext cx="7306024" cy="3471188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E2AE02E0-E6CF-47FB-9DED-F0F84478404F}"/>
              </a:ext>
            </a:extLst>
          </p:cNvPr>
          <p:cNvCxnSpPr>
            <a:cxnSpLocks/>
          </p:cNvCxnSpPr>
          <p:nvPr/>
        </p:nvCxnSpPr>
        <p:spPr>
          <a:xfrm flipH="1">
            <a:off x="5939162" y="2941411"/>
            <a:ext cx="1215941" cy="234183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7F17B1C5-CBA9-49C6-8D82-A86FFEBFF00E}"/>
              </a:ext>
            </a:extLst>
          </p:cNvPr>
          <p:cNvSpPr txBox="1">
            <a:spLocks/>
          </p:cNvSpPr>
          <p:nvPr/>
        </p:nvSpPr>
        <p:spPr>
          <a:xfrm>
            <a:off x="7323778" y="2719374"/>
            <a:ext cx="2721807" cy="438362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Font typeface="Arial" pitchFamily="34" charset="0"/>
              <a:buChar char="•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dirty="0"/>
              <a:t>Mål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BAAD29BF-EF98-4A1F-8A13-5CD189137C36}"/>
              </a:ext>
            </a:extLst>
          </p:cNvPr>
          <p:cNvCxnSpPr>
            <a:cxnSpLocks/>
          </p:cNvCxnSpPr>
          <p:nvPr/>
        </p:nvCxnSpPr>
        <p:spPr>
          <a:xfrm flipH="1">
            <a:off x="5939161" y="3099786"/>
            <a:ext cx="1262110" cy="46236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C6C82C0D-8478-42D5-9D1F-8AF75A6F7F8D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5942712" y="3175594"/>
            <a:ext cx="1363312" cy="77311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B16104EA-EB44-4A17-A874-7CF5141948A2}"/>
              </a:ext>
            </a:extLst>
          </p:cNvPr>
          <p:cNvCxnSpPr>
            <a:cxnSpLocks/>
          </p:cNvCxnSpPr>
          <p:nvPr/>
        </p:nvCxnSpPr>
        <p:spPr>
          <a:xfrm flipH="1">
            <a:off x="5921407" y="3327967"/>
            <a:ext cx="1384617" cy="100392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 20">
            <a:extLst>
              <a:ext uri="{FF2B5EF4-FFF2-40B4-BE49-F238E27FC236}">
                <a16:creationId xmlns:a16="http://schemas.microsoft.com/office/drawing/2014/main" id="{C26AC819-451E-4E42-9237-33CDB0D0D042}"/>
              </a:ext>
            </a:extLst>
          </p:cNvPr>
          <p:cNvSpPr/>
          <p:nvPr/>
        </p:nvSpPr>
        <p:spPr>
          <a:xfrm>
            <a:off x="1837976" y="1201613"/>
            <a:ext cx="958638" cy="4216387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rgbClr val="000000"/>
              </a:solidFill>
            </a:endParaRPr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116E4931-1B6D-4BC4-9D70-AC78896F34E1}"/>
              </a:ext>
            </a:extLst>
          </p:cNvPr>
          <p:cNvCxnSpPr>
            <a:cxnSpLocks/>
          </p:cNvCxnSpPr>
          <p:nvPr/>
        </p:nvCxnSpPr>
        <p:spPr>
          <a:xfrm flipH="1">
            <a:off x="5921407" y="4651899"/>
            <a:ext cx="1233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AAA06875-8882-4617-A8DF-7DA30D42EA0A}"/>
              </a:ext>
            </a:extLst>
          </p:cNvPr>
          <p:cNvSpPr txBox="1">
            <a:spLocks/>
          </p:cNvSpPr>
          <p:nvPr/>
        </p:nvSpPr>
        <p:spPr>
          <a:xfrm>
            <a:off x="7341532" y="4437704"/>
            <a:ext cx="2721807" cy="438362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Font typeface="Arial" pitchFamily="34" charset="0"/>
              <a:buChar char="•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dirty="0"/>
              <a:t>Gränsvärde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99465679-A41C-4AC9-B135-BBA38E0B9B3F}"/>
              </a:ext>
            </a:extLst>
          </p:cNvPr>
          <p:cNvSpPr txBox="1">
            <a:spLocks/>
          </p:cNvSpPr>
          <p:nvPr/>
        </p:nvSpPr>
        <p:spPr>
          <a:xfrm>
            <a:off x="7323778" y="1756892"/>
            <a:ext cx="2721807" cy="438362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Font typeface="Arial" pitchFamily="34" charset="0"/>
              <a:buChar char="•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dirty="0"/>
              <a:t>Gränsvärde</a:t>
            </a:r>
          </a:p>
        </p:txBody>
      </p: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F0F1CA05-35C4-4F0C-B21A-F0A818145FCF}"/>
              </a:ext>
            </a:extLst>
          </p:cNvPr>
          <p:cNvCxnSpPr>
            <a:cxnSpLocks/>
          </p:cNvCxnSpPr>
          <p:nvPr/>
        </p:nvCxnSpPr>
        <p:spPr>
          <a:xfrm flipH="1">
            <a:off x="5909421" y="1945690"/>
            <a:ext cx="1233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5A2E7018-8A11-4001-A1D9-B25C3D1E34E3}"/>
              </a:ext>
            </a:extLst>
          </p:cNvPr>
          <p:cNvSpPr txBox="1"/>
          <p:nvPr/>
        </p:nvSpPr>
        <p:spPr>
          <a:xfrm>
            <a:off x="621573" y="5461515"/>
            <a:ext cx="657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Värden: Utformade till skydd för människors hälsa</a:t>
            </a:r>
          </a:p>
        </p:txBody>
      </p:sp>
    </p:spTree>
    <p:extLst>
      <p:ext uri="{BB962C8B-B14F-4D97-AF65-F5344CB8AC3E}">
        <p14:creationId xmlns:p14="http://schemas.microsoft.com/office/powerpoint/2010/main" val="339280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93581FD-6554-4A8F-9527-76E2E5B0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8231188" cy="1602419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Dygnshalter jämfört med gränsvärden för utomhusluft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21CC42-87A4-4096-914E-31FD3B4FF9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3DE8F8A6-671D-4CF0-BA2A-ADF1AFF40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579" y="5154103"/>
            <a:ext cx="7684641" cy="2115262"/>
          </a:xfrm>
        </p:spPr>
        <p:txBody>
          <a:bodyPr/>
          <a:lstStyle/>
          <a:p>
            <a:r>
              <a:rPr lang="sv-SE" dirty="0"/>
              <a:t>Slutsats från underlaget: Årsnormer/</a:t>
            </a:r>
            <a:r>
              <a:rPr lang="sv-SE" dirty="0" err="1"/>
              <a:t>målvärden</a:t>
            </a:r>
            <a:r>
              <a:rPr lang="sv-SE" dirty="0"/>
              <a:t> bedöms klaras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36B3C64A-C61E-4DC4-A38B-CD7031830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3" y="2194526"/>
            <a:ext cx="7807573" cy="22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02A76E2-DF44-485C-935B-2EAB488A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59" y="221875"/>
            <a:ext cx="8231188" cy="842962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</a:rPr>
              <a:t>Jämförelse med Hornsgatan Stockholm 2003/2004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B64A35-22D7-471F-97D0-B33803C9BD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111CE37C-A6A1-4D81-B414-0640583A41F8}"/>
              </a:ext>
            </a:extLst>
          </p:cNvPr>
          <p:cNvSpPr txBox="1">
            <a:spLocks/>
          </p:cNvSpPr>
          <p:nvPr/>
        </p:nvSpPr>
        <p:spPr>
          <a:xfrm>
            <a:off x="591335" y="3870665"/>
            <a:ext cx="7673158" cy="4509856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Font typeface="Arial" pitchFamily="34" charset="0"/>
              <a:buChar char="•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→ Mycket lägre halter av nickel i brandröken än Hornsgatan</a:t>
            </a:r>
          </a:p>
          <a:p>
            <a:pPr marL="0" indent="0">
              <a:buNone/>
            </a:pPr>
            <a:r>
              <a:rPr lang="sv-SE" dirty="0"/>
              <a:t>→ ca 10-25 gånger högre halter kadmium</a:t>
            </a:r>
          </a:p>
          <a:p>
            <a:pPr marL="0" indent="0">
              <a:buNone/>
            </a:pPr>
            <a:r>
              <a:rPr lang="sv-SE" dirty="0"/>
              <a:t>→ ca 16-70 gånger högre halter bly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5"/>
                </a:solidFill>
              </a:rPr>
              <a:t>Obs! </a:t>
            </a:r>
            <a:r>
              <a:rPr lang="sv-SE" dirty="0"/>
              <a:t>Finns ej data för exakt samma period tillgänglig</a:t>
            </a:r>
          </a:p>
          <a:p>
            <a:pPr marL="0" indent="0">
              <a:buNone/>
            </a:pPr>
            <a:r>
              <a:rPr lang="sv-SE" dirty="0">
                <a:solidFill>
                  <a:schemeClr val="accent5"/>
                </a:solidFill>
              </a:rPr>
              <a:t>Obs! </a:t>
            </a:r>
            <a:r>
              <a:rPr lang="sv-SE" dirty="0">
                <a:solidFill>
                  <a:schemeClr val="tx1"/>
                </a:solidFill>
              </a:rPr>
              <a:t>Lä</a:t>
            </a:r>
            <a:r>
              <a:rPr lang="sv-SE" dirty="0"/>
              <a:t>gre halter om månadsanalys gjorts vid brand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Font typeface="Arial" pitchFamily="34" charset="0"/>
              <a:buNone/>
            </a:pPr>
            <a:endParaRPr lang="sv-SE" dirty="0"/>
          </a:p>
          <a:p>
            <a:pPr marL="0" indent="0">
              <a:buFont typeface="Arial" pitchFamily="34" charset="0"/>
              <a:buNone/>
            </a:pPr>
            <a:endParaRPr lang="sv-SE" dirty="0"/>
          </a:p>
          <a:p>
            <a:pPr marL="0" indent="0">
              <a:buFont typeface="Arial" pitchFamily="34" charset="0"/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C871A8-0FFB-4332-AF1A-3EEB54F7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1" y="997866"/>
            <a:ext cx="8167226" cy="25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93581FD-6554-4A8F-9527-76E2E5B0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457200"/>
            <a:ext cx="8484202" cy="1043126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2"/>
                </a:solidFill>
              </a:rPr>
              <a:t>Dygnshalter jämfört med arbetsmiljögränsvärden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21CC42-87A4-4096-914E-31FD3B4FF9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795B2C-AB0A-4AA5-A239-EA5AD638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500326"/>
            <a:ext cx="8810625" cy="170497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99FC164-E117-4A8B-842A-D3E2490A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3551530"/>
            <a:ext cx="6953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479A34-36E8-483B-BD42-CCD6F45C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5" y="228481"/>
            <a:ext cx="8231188" cy="842962"/>
          </a:xfrm>
        </p:spPr>
        <p:txBody>
          <a:bodyPr/>
          <a:lstStyle/>
          <a:p>
            <a:r>
              <a:rPr lang="sv-SE" dirty="0"/>
              <a:t>Jämförelse nyårsafton 2000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6100A1-69EF-4A59-9D8F-74D54B9863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6076FEF-D377-4C40-9C12-1F922AAC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92" y="1256606"/>
            <a:ext cx="7381815" cy="43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66D6131-955A-4164-9BCE-736CD48D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482"/>
            <a:ext cx="8231188" cy="677285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</a:rPr>
              <a:t>Dygnshalter jämfört med gränsvärde för utomhusluft</a:t>
            </a:r>
            <a:endParaRPr lang="sv-SE" sz="2600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C27880-E5B2-4D6C-B014-7C82AAAED6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1AA850-68A6-41FB-9689-3B9A4AB5EB95}" type="datetime1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9" name="Platshållare för text 1">
            <a:extLst>
              <a:ext uri="{FF2B5EF4-FFF2-40B4-BE49-F238E27FC236}">
                <a16:creationId xmlns:a16="http://schemas.microsoft.com/office/drawing/2014/main" id="{4F5BAF9E-EF0D-43F5-820D-405FCC292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579" y="4914406"/>
            <a:ext cx="6202070" cy="2115262"/>
          </a:xfrm>
        </p:spPr>
        <p:txBody>
          <a:bodyPr/>
          <a:lstStyle/>
          <a:p>
            <a:r>
              <a:rPr lang="sv-SE" dirty="0"/>
              <a:t>Slutsats från underlaget: Årsnormen bedöms klaras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E369392-97F5-45AD-BDC2-44B3BCEE4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117107"/>
            <a:ext cx="90773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22518"/>
      </p:ext>
    </p:extLst>
  </p:cSld>
  <p:clrMapOvr>
    <a:masterClrMapping/>
  </p:clrMapOvr>
</p:sld>
</file>

<file path=ppt/theme/theme1.xml><?xml version="1.0" encoding="utf-8"?>
<a:theme xmlns:a="http://schemas.openxmlformats.org/drawingml/2006/main" name="SLB_presentation_sv">
  <a:themeElements>
    <a:clrScheme name="Stockholms stads färger">
      <a:dk1>
        <a:srgbClr val="000000"/>
      </a:dk1>
      <a:lt1>
        <a:srgbClr val="FFFFFF"/>
      </a:lt1>
      <a:dk2>
        <a:srgbClr val="007EC4"/>
      </a:dk2>
      <a:lt2>
        <a:srgbClr val="ACC7E9"/>
      </a:lt2>
      <a:accent1>
        <a:srgbClr val="289D9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89D93"/>
        </a:solidFill>
        <a:ln>
          <a:solidFill>
            <a:srgbClr val="289D93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B_2016.pptx" id="{FFFF7FAA-B371-427C-BF95-1F9C8758726B}" vid="{095E0BA2-ACD0-4651-BEF1-80A73FB9F42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örstasidan_2_rutor">
  <a:themeElements>
    <a:clrScheme name="Stockholms stads färger">
      <a:dk1>
        <a:srgbClr val="000000"/>
      </a:dk1>
      <a:lt1>
        <a:srgbClr val="00000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7EC4"/>
        </a:solidFill>
        <a:ln>
          <a:noFill/>
        </a:ln>
      </a:spPr>
      <a:bodyPr lIns="234000" rIns="234000"/>
      <a:lstStyle>
        <a:defPPr marL="0" marR="0" indent="0" algn="l" defTabSz="914400" rtl="0" eaLnBrk="1" fontAlgn="auto" latinLnBrk="0" hangingPunct="1">
          <a:lnSpc>
            <a:spcPts val="2000"/>
          </a:lnSpc>
          <a:spcBef>
            <a:spcPts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B_2016.pptx" id="{FFFF7FAA-B371-427C-BF95-1F9C8758726B}" vid="{623476B9-0B98-4466-AAD4-D2C54DBC8979}"/>
    </a:ext>
  </a:extLst>
</a:theme>
</file>

<file path=ppt/theme/theme3.xml><?xml version="1.0" encoding="utf-8"?>
<a:theme xmlns:a="http://schemas.openxmlformats.org/drawingml/2006/main" name="Kapitelsidor">
  <a:themeElements>
    <a:clrScheme name="Anpassat 1">
      <a:dk1>
        <a:srgbClr val="000000"/>
      </a:dk1>
      <a:lt1>
        <a:srgbClr val="BCAAD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B_2016.pptx" id="{FFFF7FAA-B371-427C-BF95-1F9C8758726B}" vid="{E11F790A-0F29-4BE0-9E5C-36C3B0994778}"/>
    </a:ext>
  </a:extLst>
</a:theme>
</file>

<file path=ppt/theme/theme4.xml><?xml version="1.0" encoding="utf-8"?>
<a:theme xmlns:a="http://schemas.openxmlformats.org/drawingml/2006/main" name="3_Innehållssidor">
  <a:themeElements>
    <a:clrScheme name="Anpassat 1">
      <a:dk1>
        <a:srgbClr val="000000"/>
      </a:dk1>
      <a:lt1>
        <a:srgbClr val="BCAAD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B_2016.pptx" id="{FFFF7FAA-B371-427C-BF95-1F9C8758726B}" vid="{8F405BC8-BE33-4DF1-91D2-D1D2A173B0E9}"/>
    </a:ext>
  </a:extLst>
</a:theme>
</file>

<file path=ppt/theme/theme5.xml><?xml version="1.0" encoding="utf-8"?>
<a:theme xmlns:a="http://schemas.openxmlformats.org/drawingml/2006/main" name="Innehållssidor">
  <a:themeElements>
    <a:clrScheme name="Anpassat 1">
      <a:dk1>
        <a:srgbClr val="000000"/>
      </a:dk1>
      <a:lt1>
        <a:srgbClr val="BCAAD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B_2016.pptx" id="{FFFF7FAA-B371-427C-BF95-1F9C8758726B}" vid="{E0211909-1DE9-4C85-AE67-6EFCD7D47095}"/>
    </a:ext>
  </a:extLst>
</a:theme>
</file>

<file path=ppt/theme/theme6.xml><?xml version="1.0" encoding="utf-8"?>
<a:theme xmlns:a="http://schemas.openxmlformats.org/drawingml/2006/main" name="Ingen_logo">
  <a:themeElements>
    <a:clrScheme name="Anpassat 1">
      <a:dk1>
        <a:srgbClr val="000000"/>
      </a:dk1>
      <a:lt1>
        <a:srgbClr val="BCAAD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B_2016.pptx" id="{FFFF7FAA-B371-427C-BF95-1F9C8758726B}" vid="{DCE61DA6-DBAF-401C-B1B3-E280FBEFCD0A}"/>
    </a:ext>
  </a:extLst>
</a:theme>
</file>

<file path=ppt/theme/theme7.xml><?xml version="1.0" encoding="utf-8"?>
<a:theme xmlns:a="http://schemas.openxmlformats.org/drawingml/2006/main" name="1_Innehållssidor">
  <a:themeElements>
    <a:clrScheme name="Anpassat 1">
      <a:dk1>
        <a:srgbClr val="000000"/>
      </a:dk1>
      <a:lt1>
        <a:srgbClr val="BCAAD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B_2016.pptx" id="{FFFF7FAA-B371-427C-BF95-1F9C8758726B}" vid="{5BC70C02-78C1-487C-8366-795BC241EFA3}"/>
    </a:ext>
  </a:extLst>
</a:theme>
</file>

<file path=ppt/theme/theme8.xml><?xml version="1.0" encoding="utf-8"?>
<a:theme xmlns:a="http://schemas.openxmlformats.org/drawingml/2006/main" name="2_Innehållssidor">
  <a:themeElements>
    <a:clrScheme name="Anpassat 1">
      <a:dk1>
        <a:srgbClr val="000000"/>
      </a:dk1>
      <a:lt1>
        <a:srgbClr val="BCAAD0"/>
      </a:lt1>
      <a:dk2>
        <a:srgbClr val="007EC4"/>
      </a:dk2>
      <a:lt2>
        <a:srgbClr val="ACC7E9"/>
      </a:lt2>
      <a:accent1>
        <a:srgbClr val="E4B1C3"/>
      </a:accent1>
      <a:accent2>
        <a:srgbClr val="C40068"/>
      </a:accent2>
      <a:accent3>
        <a:srgbClr val="B6D7D3"/>
      </a:accent3>
      <a:accent4>
        <a:srgbClr val="289D93"/>
      </a:accent4>
      <a:accent5>
        <a:srgbClr val="CB5019"/>
      </a:accent5>
      <a:accent6>
        <a:srgbClr val="FFFFFF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B_2016.pptx" id="{FFFF7FAA-B371-427C-BF95-1F9C8758726B}" vid="{908B8BF1-9695-49A2-841A-E2183534A726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Standardegenskaper.</tns:defaultPropertyEditorNamespace>
</tns:customPropertyEditors>
</file>

<file path=customXml/itemProps1.xml><?xml version="1.0" encoding="utf-8"?>
<ds:datastoreItem xmlns:ds="http://schemas.openxmlformats.org/officeDocument/2006/customXml" ds:itemID="{79A1DC5D-7C5C-4C35-86EE-C714AD4398A4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SLB_2016_mall_fullsize</Template>
  <TotalTime>4861</TotalTime>
  <Words>534</Words>
  <Application>Microsoft Office PowerPoint</Application>
  <PresentationFormat>Bildspel på skärmen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16</vt:i4>
      </vt:variant>
    </vt:vector>
  </HeadingPairs>
  <TitlesOfParts>
    <vt:vector size="26" baseType="lpstr">
      <vt:lpstr>Arial</vt:lpstr>
      <vt:lpstr>Calibri</vt:lpstr>
      <vt:lpstr>SLB_presentation_sv</vt:lpstr>
      <vt:lpstr>Förstasidan_2_rutor</vt:lpstr>
      <vt:lpstr>Kapitelsidor</vt:lpstr>
      <vt:lpstr>3_Innehållssidor</vt:lpstr>
      <vt:lpstr>Innehållssidor</vt:lpstr>
      <vt:lpstr>Ingen_logo</vt:lpstr>
      <vt:lpstr>1_Innehållssidor</vt:lpstr>
      <vt:lpstr>2_Innehållssidor</vt:lpstr>
      <vt:lpstr>Analyserade halter av tungmetaller och PAHer -första sändningen till IVL</vt:lpstr>
      <vt:lpstr>Dygnsmedel av PM2.5  för analyserade prover</vt:lpstr>
      <vt:lpstr>Vad har analyserats?</vt:lpstr>
      <vt:lpstr>Gränsvärden för utomhusluft?</vt:lpstr>
      <vt:lpstr>Dygnshalter jämfört med gränsvärden för utomhusluft</vt:lpstr>
      <vt:lpstr>Jämförelse med Hornsgatan Stockholm 2003/2004</vt:lpstr>
      <vt:lpstr>Dygnshalter jämfört med arbetsmiljögränsvärden</vt:lpstr>
      <vt:lpstr>Jämförelse nyårsafton 2000 </vt:lpstr>
      <vt:lpstr>Dygnshalter jämfört med gränsvärde för utomhusluft</vt:lpstr>
      <vt:lpstr>Dygnshalter jämfört med arbetsmiljögränsvärden</vt:lpstr>
      <vt:lpstr>Jämförelse med villaområde Stockholm</vt:lpstr>
      <vt:lpstr>Jämförelse med utsläpp från skogsbrand</vt:lpstr>
      <vt:lpstr>Samband mellan BaP och PM2.5</vt:lpstr>
      <vt:lpstr>Samband mellan Bly och PM2.5</vt:lpstr>
      <vt:lpstr>PowerPoint-presentation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Luftkvalitetsutredning nuläget år 2020  ÅVS tillgänglighet och miljö – del av inre Järvakilen och Brunnsviksrektangeln Sanna Silvergren</dc:title>
  <dc:creator>sanna</dc:creator>
  <dc:description>2013-10-29</dc:description>
  <cp:lastModifiedBy>Arvidsson Dan</cp:lastModifiedBy>
  <cp:revision>94</cp:revision>
  <dcterms:created xsi:type="dcterms:W3CDTF">2020-12-14T13:38:15Z</dcterms:created>
  <dcterms:modified xsi:type="dcterms:W3CDTF">2021-03-18T07:48:20Z</dcterms:modified>
</cp:coreProperties>
</file>